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92" r:id="rId2"/>
    <p:sldId id="256" r:id="rId3"/>
    <p:sldId id="420" r:id="rId4"/>
    <p:sldId id="421" r:id="rId5"/>
    <p:sldId id="422" r:id="rId6"/>
    <p:sldId id="423" r:id="rId7"/>
    <p:sldId id="579" r:id="rId8"/>
    <p:sldId id="534" r:id="rId9"/>
    <p:sldId id="536" r:id="rId10"/>
    <p:sldId id="596" r:id="rId11"/>
    <p:sldId id="588" r:id="rId12"/>
    <p:sldId id="589" r:id="rId13"/>
    <p:sldId id="591" r:id="rId14"/>
    <p:sldId id="590" r:id="rId15"/>
    <p:sldId id="593" r:id="rId16"/>
    <p:sldId id="594" r:id="rId17"/>
    <p:sldId id="595" r:id="rId18"/>
    <p:sldId id="583" r:id="rId19"/>
    <p:sldId id="584" r:id="rId20"/>
    <p:sldId id="597" r:id="rId21"/>
    <p:sldId id="559" r:id="rId22"/>
    <p:sldId id="571" r:id="rId23"/>
    <p:sldId id="561" r:id="rId24"/>
    <p:sldId id="562" r:id="rId25"/>
    <p:sldId id="563" r:id="rId26"/>
    <p:sldId id="564" r:id="rId27"/>
    <p:sldId id="565" r:id="rId28"/>
    <p:sldId id="566" r:id="rId29"/>
    <p:sldId id="567" r:id="rId30"/>
    <p:sldId id="568" r:id="rId31"/>
    <p:sldId id="569" r:id="rId32"/>
    <p:sldId id="570" r:id="rId33"/>
    <p:sldId id="575" r:id="rId34"/>
    <p:sldId id="574" r:id="rId35"/>
    <p:sldId id="572" r:id="rId36"/>
    <p:sldId id="488" r:id="rId37"/>
    <p:sldId id="278" r:id="rId38"/>
    <p:sldId id="370" r:id="rId39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FFCC"/>
    <a:srgbClr val="0EB642"/>
    <a:srgbClr val="00FF00"/>
    <a:srgbClr val="6600CC"/>
    <a:srgbClr val="0000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17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3100AC-0519-4724-920F-AB1954D60FD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6300B1-929A-48F4-B98C-E48462E397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B78A2C-4375-4CDA-A470-8F8A1C747F7B}" type="slidenum">
              <a:rPr lang="ru-RU" altLang="ru-RU" smtClean="0"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BDC2B0-49AA-48E9-B77D-625F252E7307}" type="slidenum">
              <a:rPr lang="ru-RU" altLang="ru-RU" smtClean="0">
                <a:latin typeface="Calibri" panose="020F0502020204030204" pitchFamily="34" charset="0"/>
              </a:rPr>
              <a:pPr/>
              <a:t>35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C3F8D5-F16F-4945-873B-483DB6584F6B}" type="slidenum">
              <a:rPr lang="ru-RU" altLang="ru-RU" smtClean="0">
                <a:latin typeface="Calibri" panose="020F0502020204030204" pitchFamily="34" charset="0"/>
              </a:rPr>
              <a:pPr/>
              <a:t>36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272116-39CB-46CE-8E96-F8E6D1228AF4}" type="slidenum">
              <a:rPr lang="ru-RU" altLang="ru-RU" smtClean="0">
                <a:latin typeface="Calibri" panose="020F0502020204030204" pitchFamily="34" charset="0"/>
              </a:rPr>
              <a:pPr/>
              <a:t>37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307C11-0F89-48DE-A509-85FC1D55FFA5}" type="slidenum">
              <a:rPr lang="ru-RU" altLang="ru-RU" smtClean="0">
                <a:latin typeface="Calibri" panose="020F0502020204030204" pitchFamily="34" charset="0"/>
              </a:rPr>
              <a:pPr/>
              <a:t>38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95FFDF-22FF-444C-9DEA-C815DEB5A598}" type="slidenum">
              <a:rPr lang="ru-RU" altLang="ru-RU" smtClean="0"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106898-F956-4DC1-B3A5-BED49A7EFE09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451E7C-A6F8-4572-BE20-2FFD383B096F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315019-2EC2-4749-BFFE-52C0BE9D89BC}" type="slidenum">
              <a:rPr lang="ru-RU" altLang="ru-RU" smtClean="0">
                <a:latin typeface="Calibri" panose="020F0502020204030204" pitchFamily="34" charset="0"/>
              </a:rPr>
              <a:pPr/>
              <a:t>17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78CE5B-9EAE-4956-906A-599A623AA7C7}" type="slidenum">
              <a:rPr lang="ru-RU" altLang="ru-RU" smtClean="0">
                <a:latin typeface="Calibri" panose="020F0502020204030204" pitchFamily="34" charset="0"/>
              </a:rPr>
              <a:pPr/>
              <a:t>18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7A207-E293-4332-AFDE-BA414DB22160}" type="slidenum">
              <a:rPr lang="ru-RU" altLang="ru-RU" smtClean="0">
                <a:latin typeface="Calibri" panose="020F0502020204030204" pitchFamily="34" charset="0"/>
              </a:rPr>
              <a:pPr/>
              <a:t>19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FE455F-97B1-481F-84B0-10ADBC2E6BDB}" type="slidenum">
              <a:rPr lang="ru-RU" altLang="ru-RU" smtClean="0">
                <a:latin typeface="Calibri" panose="020F0502020204030204" pitchFamily="34" charset="0"/>
              </a:rPr>
              <a:pPr/>
              <a:t>20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3C9D-FECA-4B4C-BD55-083B16E3C43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EF0CE"/>
                </a:solidFill>
              </a:defRPr>
            </a:lvl1pPr>
          </a:lstStyle>
          <a:p>
            <a:pPr>
              <a:defRPr/>
            </a:pPr>
            <a:fld id="{62DF88EF-32BC-455E-89C2-92F5B0668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385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2060-F881-4EC0-81C8-0F452895A576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C71A-0A05-4462-9A4B-A1C74C4291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95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AB84-FB16-4989-AC2E-7E3640ED921F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6826-E4A0-4CAE-9F0B-2E58A0B46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433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31A2-5806-4F1C-A1DC-89CC7EEF81F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8F55-1746-4E17-8D94-5DADDFF65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48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7377-D3BB-4934-8EF2-1C0F8130382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EF0CE"/>
                </a:solidFill>
              </a:defRPr>
            </a:lvl1pPr>
          </a:lstStyle>
          <a:p>
            <a:pPr>
              <a:defRPr/>
            </a:pPr>
            <a:fld id="{092FB8FB-9278-4822-BA4E-E4F63C964B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679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BBB5-387B-4AB1-ADA3-EADF7BC9F9CE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7AE3-F2A1-409F-AFE5-A2760AA6A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64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930D-E96F-4F74-96E6-FB0C904CF21B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D8F9-C89B-4215-8311-54CFF8934B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60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EE074-4047-4A9A-9CA3-515ED3820D01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3F68-FBE2-48F8-9512-012204151F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8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C5E4-7CF3-48FD-9636-7513B8BED2F0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D1BD-8B0B-42EF-A49B-C54503AE8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935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5DCF-0107-4CDB-8821-0FF1FDFAFD9A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B53D-2543-47CC-B4D4-55E6D1CC78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06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74C7-06B5-4882-8466-8DF34A38DD4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9F2C2-2DFC-4EB1-A617-0543DED61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32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8ABE94-CDA5-4246-9C11-B179B2FDD3EB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71039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A04475F4-EB16-4035-AD20-069A7E464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81" r:id="rId2"/>
    <p:sldLayoutId id="2147484390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91" r:id="rId9"/>
    <p:sldLayoutId id="2147484387" r:id="rId10"/>
    <p:sldLayoutId id="21474843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7030A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7030A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4860A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png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A5E4"/>
            </a:gs>
            <a:gs pos="17999">
              <a:srgbClr val="00A5E4"/>
            </a:gs>
            <a:gs pos="31000">
              <a:srgbClr val="FFFFCC"/>
            </a:gs>
            <a:gs pos="52000">
              <a:srgbClr val="EBFDC2"/>
            </a:gs>
            <a:gs pos="74001">
              <a:srgbClr val="1EEE5F"/>
            </a:gs>
            <a:gs pos="100000">
              <a:srgbClr val="0084B4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8"/>
          <p:cNvGrpSpPr>
            <a:grpSpLocks/>
          </p:cNvGrpSpPr>
          <p:nvPr/>
        </p:nvGrpSpPr>
        <p:grpSpPr bwMode="auto">
          <a:xfrm>
            <a:off x="371475" y="357188"/>
            <a:ext cx="8472488" cy="6143625"/>
            <a:chOff x="-1" y="785768"/>
            <a:chExt cx="8472696" cy="5857877"/>
          </a:xfrm>
        </p:grpSpPr>
        <p:pic>
          <p:nvPicPr>
            <p:cNvPr id="6148" name="Picture 9" descr="H:\Для презентации\Новая папка (2)\обработка gerb.gif"/>
            <p:cNvPicPr>
              <a:picLocks noChangeAspect="1" noChangeArrowheads="1"/>
            </p:cNvPicPr>
            <p:nvPr/>
          </p:nvPicPr>
          <p:blipFill>
            <a:blip r:embed="rId2" cstate="email">
              <a:lum bright="-10000"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785768"/>
              <a:ext cx="2240577" cy="1702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10" descr="H:\Для презентации\Для герба\ЛЕС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489" y="5214885"/>
              <a:ext cx="1200206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142844" y="1144392"/>
            <a:ext cx="8786874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effectLst>
                  <a:reflection stA="60000" endPos="31000" dir="5400000" sy="-100000" algn="bl" rotWithShape="0"/>
                </a:effectLst>
                <a:latin typeface="Times New Roman" pitchFamily="18" charset="0"/>
              </a:rPr>
              <a:t>Коллегия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effectLst>
                  <a:reflection stA="60000" endPos="31000" dir="5400000" sy="-100000" algn="bl" rotWithShape="0"/>
                </a:effectLst>
                <a:latin typeface="Times New Roman" pitchFamily="18" charset="0"/>
              </a:rPr>
              <a:t>    комитета Ивановской области</a:t>
            </a:r>
            <a:br>
              <a:rPr lang="ru-RU" sz="4400" b="1" i="1" dirty="0">
                <a:solidFill>
                  <a:schemeClr val="accent3">
                    <a:lumMod val="50000"/>
                  </a:schemeClr>
                </a:solidFill>
                <a:effectLst>
                  <a:reflection stA="60000" endPos="31000" dir="5400000" sy="-100000" algn="bl" rotWithShape="0"/>
                </a:effectLst>
                <a:latin typeface="Times New Roman" pitchFamily="18" charset="0"/>
              </a:rPr>
            </a:b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effectLst>
                  <a:reflection stA="60000" endPos="31000" dir="5400000" sy="-100000" algn="bl" rotWithShape="0"/>
                </a:effectLst>
                <a:latin typeface="Times New Roman" pitchFamily="18" charset="0"/>
              </a:rPr>
              <a:t>         по лесному хозяйству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effectLst>
                <a:reflection stA="60000" endPos="31000" dir="5400000" sy="-100000" algn="bl" rotWithShape="0"/>
              </a:effectLst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reflection stA="60000" endPos="31000" dir="5400000" sy="-100000" algn="bl" rotWithShape="0"/>
                </a:effectLst>
                <a:latin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chemeClr val="accent3">
                  <a:lumMod val="50000"/>
                </a:schemeClr>
              </a:solidFill>
              <a:effectLst>
                <a:reflection stA="60000" endPos="31000" dir="5400000" sy="-100000" algn="bl" rotWithShape="0"/>
              </a:effectLst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reflection stA="60000" endPos="31000" dir="5400000" sy="-100000" algn="bl" rotWithShape="0"/>
                </a:effectLst>
                <a:latin typeface="Times New Roman" pitchFamily="18" charset="0"/>
              </a:rPr>
              <a:t>2023 год 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 </a:t>
            </a:r>
            <a:r>
              <a:rPr lang="ru-RU" sz="2800" b="1" i="1" dirty="0">
                <a:latin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</a:rPr>
            </a:br>
            <a:endParaRPr lang="ru-RU" sz="2400" b="1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лесов от пожаров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aphicFrame>
        <p:nvGraphicFramePr>
          <p:cNvPr id="19461" name="Диаграмма 2"/>
          <p:cNvGraphicFramePr>
            <a:graphicFrameLocks/>
          </p:cNvGraphicFramePr>
          <p:nvPr/>
        </p:nvGraphicFramePr>
        <p:xfrm>
          <a:off x="1144588" y="1584325"/>
          <a:ext cx="6846887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r:id="rId4" imgW="6846401" imgH="3438442" progId="Excel.Chart.8">
                  <p:embed/>
                </p:oleObj>
              </mc:Choice>
              <mc:Fallback>
                <p:oleObj r:id="rId4" imgW="6846401" imgH="343844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4325"/>
                        <a:ext cx="6846887" cy="343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195388" y="825500"/>
            <a:ext cx="667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опасность в зависимости от погодных условий 2021 и 2022 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725" y="5013325"/>
            <a:ext cx="737711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1463"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Чрезвычайный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высокий классы пожарной опасности в регионе наблюдались более месяца – 57 дней (июль, август).    </a:t>
            </a:r>
          </a:p>
          <a:p>
            <a:pPr indent="271463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Указами губернатора 4 раза вводился особый противопожарный режим и режим повышенной готовности.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461665" cy="307186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 пожарной 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лесов от пожаров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pic>
        <p:nvPicPr>
          <p:cNvPr id="7178" name="Picture 10" descr="C:\Users\veselov\Desktop\Иваново_возгорания_202р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923" y="861371"/>
            <a:ext cx="8166733" cy="5737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67544" y="1052736"/>
            <a:ext cx="4544665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4860A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4860A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4860A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4860A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Лесные пожары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2022 года в Ивановской области</a:t>
            </a:r>
          </a:p>
        </p:txBody>
      </p:sp>
      <p:pic>
        <p:nvPicPr>
          <p:cNvPr id="20488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лесов от пожаров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113" y="1484313"/>
            <a:ext cx="7677150" cy="4156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Мониторинг лесных пожаров на территории 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Ивановской области: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Наземное патрулирование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лесопожарными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группами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видеомониторинга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«Лесохранитель»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космического мониторинга ИСДМ-Рослесхоз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Авиационное патрулирование (в рамках соглашений)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разведка БПЛА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лесов от пожаров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643314"/>
            <a:ext cx="3786214" cy="291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E:\ДОКЛАДЫ\Доклады 2017\Заседание Правительства 21.03.2017\Фото к слайдам\blog_entry_6936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908160"/>
            <a:ext cx="4643470" cy="294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4802188" y="1071563"/>
            <a:ext cx="4176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видеомониторинга </a:t>
            </a:r>
          </a:p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Ивановской области </a:t>
            </a:r>
          </a:p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«Лесохранитель»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28682" name="Picture 10" descr="C:\Users\veselov\Desktop\Видеокамеры_9_шт 24.02.2021г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12363"/>
            <a:ext cx="4533654" cy="3195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лесов от пожаров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373063" y="827088"/>
            <a:ext cx="8153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Наземное патрулирование </a:t>
            </a:r>
          </a:p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лесного фонда</a:t>
            </a:r>
          </a:p>
        </p:txBody>
      </p:sp>
      <p:pic>
        <p:nvPicPr>
          <p:cNvPr id="10248" name="Picture 8" descr="C:\Users\veselov\Desktop\IMG-20200129-WA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40" y="1959273"/>
            <a:ext cx="8620819" cy="4707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лесов от пожаров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4" name="Picture 16" descr="C:\Users\veselov\Desktop\Снимо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075" y="801861"/>
            <a:ext cx="8235555" cy="5725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76" y="779075"/>
            <a:ext cx="7358062" cy="6337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5" name="TextBox 2"/>
          <p:cNvSpPr txBox="1">
            <a:spLocks noChangeArrowheads="1"/>
          </p:cNvSpPr>
          <p:nvPr/>
        </p:nvSpPr>
        <p:spPr bwMode="auto">
          <a:xfrm>
            <a:off x="923925" y="895350"/>
            <a:ext cx="713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/>
              <a:t>АГУ ИО «Центр по охране лесов Ивановской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лесов от пожаров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00063" y="857250"/>
            <a:ext cx="81438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Противопожарное обустройство лесов</a:t>
            </a:r>
          </a:p>
        </p:txBody>
      </p:sp>
      <p:pic>
        <p:nvPicPr>
          <p:cNvPr id="25604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pic>
        <p:nvPicPr>
          <p:cNvPr id="18441" name="Picture 9" descr="C:\Users\veselov\Desktop\DKZdZXpSCjV8GNi4Fvscsxjiljo5CXAWLGyHLAq4IkD7epeFCa5AVfgjMnA03VVw2Ya5JzT9HDa1yRgvY09FHxtWmq5r1Py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539304"/>
            <a:ext cx="3571875" cy="5004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C:\Users\veselov\Desktop\Снимок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606" y="1397893"/>
            <a:ext cx="3929063" cy="2442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C:\Users\veselov\Desktop\DSCN03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391" y="3931098"/>
            <a:ext cx="4739509" cy="2355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лесов от пожаров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0525" y="1482725"/>
          <a:ext cx="8289925" cy="515143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52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2370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мероприятий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17" marR="414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выпол-нено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17" marR="414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плана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17" marR="4141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058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Реконструкция и эксплуатация дорог, предназначенных для охраны лесов от пожаров, км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17" marR="41417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117,8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17" marR="414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106%</a:t>
                      </a:r>
                      <a:endParaRPr kumimoji="0" lang="ru-R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17" marR="4141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640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Устройство противопожарных мин. полос, км                            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17" marR="41417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699,2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17" marR="414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120%</a:t>
                      </a:r>
                      <a:endParaRPr kumimoji="0" lang="ru-R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17" marR="4141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370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Прочистка противопожарных мин. полос, км 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  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17" marR="41417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1394,5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17" marR="414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104%</a:t>
                      </a:r>
                      <a:endParaRPr kumimoji="0" lang="ru-R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17" marR="4141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50" name="TextBox 4"/>
          <p:cNvSpPr txBox="1">
            <a:spLocks noChangeArrowheads="1"/>
          </p:cNvSpPr>
          <p:nvPr/>
        </p:nvSpPr>
        <p:spPr bwMode="auto">
          <a:xfrm>
            <a:off x="390525" y="776288"/>
            <a:ext cx="814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Противопожарное обустройство лесов </a:t>
            </a:r>
          </a:p>
        </p:txBody>
      </p:sp>
      <p:sp>
        <p:nvSpPr>
          <p:cNvPr id="6" name="Овал 5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928688" y="1588"/>
            <a:ext cx="7143750" cy="642937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лесов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069" y="2662725"/>
            <a:ext cx="5076000" cy="380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51976"/>
            <a:ext cx="5076000" cy="338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928688" y="1588"/>
            <a:ext cx="7143750" cy="642937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лесов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graphicFrame>
        <p:nvGraphicFramePr>
          <p:cNvPr id="30725" name="Диаграмма 6"/>
          <p:cNvGraphicFramePr>
            <a:graphicFrameLocks/>
          </p:cNvGraphicFramePr>
          <p:nvPr/>
        </p:nvGraphicFramePr>
        <p:xfrm>
          <a:off x="927100" y="1338263"/>
          <a:ext cx="7050088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Диаграмма" r:id="rId5" imgW="6943657" imgH="4705440" progId="Excel.Chart.8">
                  <p:embed/>
                </p:oleObj>
              </mc:Choice>
              <mc:Fallback>
                <p:oleObj name="Диаграмма" r:id="rId5" imgW="6943657" imgH="4705440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338263"/>
                        <a:ext cx="7050088" cy="478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0" y="854075"/>
            <a:ext cx="821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Площадь погибших и поврежденных лесных насаждений (га) 201</a:t>
            </a:r>
            <a:r>
              <a:rPr lang="en-US" altLang="ru-RU"/>
              <a:t>9</a:t>
            </a:r>
            <a:r>
              <a:rPr lang="ru-RU" altLang="ru-RU"/>
              <a:t>-202</a:t>
            </a:r>
            <a:r>
              <a:rPr lang="en-US" altLang="ru-RU"/>
              <a:t>2</a:t>
            </a:r>
            <a:r>
              <a:rPr lang="ru-RU" altLang="ru-RU"/>
              <a:t>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9000">
              <a:srgbClr val="00B0F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8"/>
          <p:cNvGrpSpPr>
            <a:grpSpLocks/>
          </p:cNvGrpSpPr>
          <p:nvPr/>
        </p:nvGrpSpPr>
        <p:grpSpPr bwMode="auto">
          <a:xfrm>
            <a:off x="371475" y="357188"/>
            <a:ext cx="8472488" cy="6143625"/>
            <a:chOff x="-1" y="785768"/>
            <a:chExt cx="8472696" cy="5857877"/>
          </a:xfrm>
        </p:grpSpPr>
        <p:pic>
          <p:nvPicPr>
            <p:cNvPr id="7172" name="Picture 9" descr="H:\Для презентации\Новая папка (2)\обработка gerb.gif"/>
            <p:cNvPicPr>
              <a:picLocks noChangeAspect="1" noChangeArrowheads="1"/>
            </p:cNvPicPr>
            <p:nvPr/>
          </p:nvPicPr>
          <p:blipFill>
            <a:blip r:embed="rId2" cstate="email">
              <a:lum bright="-10000"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785768"/>
              <a:ext cx="2240577" cy="1702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10" descr="H:\Для презентации\Для герба\ЛЕС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489" y="5214885"/>
              <a:ext cx="1200206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285750" y="1285875"/>
            <a:ext cx="8572500" cy="4462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Times New Roman" pitchFamily="18" charset="0"/>
              </a:rPr>
              <a:t>                 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«Об итогах деятельности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   комитета Ивановской области</a:t>
            </a:r>
            <a:b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   по лесному хозяйству</a:t>
            </a:r>
            <a:b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   в 2022 году и задачах на 2023 год» </a:t>
            </a:r>
            <a:r>
              <a:rPr lang="ru-RU" sz="2800" b="1" i="1" dirty="0">
                <a:latin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</a:rPr>
              <a:t>            </a:t>
            </a:r>
            <a:r>
              <a:rPr lang="ru-RU" sz="24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Докладчик:</a:t>
            </a:r>
            <a:r>
              <a:rPr lang="ru-RU" sz="2400" b="1" i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b="1" i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Председатель комитета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Ивановской области по лесному хозяйству</a:t>
            </a:r>
            <a:br>
              <a:rPr lang="ru-RU" sz="2400" b="1" i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            </a:t>
            </a:r>
            <a:r>
              <a:rPr lang="ru-RU" sz="32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Михаил Юрьевич Яковлев</a:t>
            </a:r>
            <a:endParaRPr lang="ru-RU" sz="3200" b="1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990600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лесов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graphicFrame>
        <p:nvGraphicFramePr>
          <p:cNvPr id="32773" name="Диаграмма 6"/>
          <p:cNvGraphicFramePr>
            <a:graphicFrameLocks/>
          </p:cNvGraphicFramePr>
          <p:nvPr/>
        </p:nvGraphicFramePr>
        <p:xfrm>
          <a:off x="942975" y="1349375"/>
          <a:ext cx="6908800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Диаграмма" r:id="rId5" imgW="6867457" imgH="4705440" progId="Excel.Chart.8">
                  <p:embed/>
                </p:oleObj>
              </mc:Choice>
              <mc:Fallback>
                <p:oleObj name="Диаграмма" r:id="rId5" imgW="6867457" imgH="4705440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1349375"/>
                        <a:ext cx="6908800" cy="473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1187450" y="765175"/>
            <a:ext cx="6840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Площадь очагов вредных организмов (га) 201</a:t>
            </a:r>
            <a:r>
              <a:rPr lang="en-US" altLang="ru-RU"/>
              <a:t>9</a:t>
            </a:r>
            <a:r>
              <a:rPr lang="ru-RU" altLang="ru-RU"/>
              <a:t>-202</a:t>
            </a:r>
            <a:r>
              <a:rPr lang="en-US" altLang="ru-RU"/>
              <a:t>2</a:t>
            </a:r>
            <a:r>
              <a:rPr lang="ru-RU" altLang="ru-RU"/>
              <a:t>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49336" y="1582602"/>
          <a:ext cx="8337506" cy="413362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19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Вид </a:t>
                      </a:r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пользования: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Площадь, </a:t>
                      </a:r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тыс. </a:t>
                      </a:r>
                      <a:r>
                        <a:rPr lang="ru-RU" sz="17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Заготовка древесины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400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829,0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видов деятельности в сфере охотничьего хозяйства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4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203,5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геологическому изучению недр, разработка месторождений полезных ископаемых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400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Строительство, реконструкция, эксплуатация линейных объектов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400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13838"/>
                  </a:ext>
                </a:extLst>
              </a:tr>
              <a:tr h="483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рекреационной деятельности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4000" marR="0" marT="0" marB="0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8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эксплуатация водохранилищ и иных искусственных водных объектов, а также гидротехнических сооружений и специализированных портов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400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Заголовок 7"/>
          <p:cNvSpPr txBox="1">
            <a:spLocks/>
          </p:cNvSpPr>
          <p:nvPr/>
        </p:nvSpPr>
        <p:spPr bwMode="auto">
          <a:xfrm>
            <a:off x="714375" y="263525"/>
            <a:ext cx="7143750" cy="593725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>
              <a:defRPr/>
            </a:pPr>
            <a:r>
              <a:rPr lang="ru-RU" sz="2031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использования лесов</a:t>
            </a:r>
            <a:endParaRPr lang="ru-RU" sz="203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27050"/>
            <a:ext cx="9064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8215313" y="6067425"/>
            <a:ext cx="928687" cy="52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714375" y="263525"/>
            <a:ext cx="7143750" cy="593725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</a:rPr>
              <a:t>Освоение расчетной лесосеки</a:t>
            </a:r>
            <a:endParaRPr lang="ru-RU" sz="2585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27050"/>
            <a:ext cx="9064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Группа 10"/>
          <p:cNvGrpSpPr>
            <a:grpSpLocks/>
          </p:cNvGrpSpPr>
          <p:nvPr/>
        </p:nvGrpSpPr>
        <p:grpSpPr bwMode="auto">
          <a:xfrm>
            <a:off x="750888" y="1227138"/>
            <a:ext cx="8185150" cy="4927600"/>
            <a:chOff x="766412" y="1442282"/>
            <a:chExt cx="7346809" cy="4723022"/>
          </a:xfrm>
        </p:grpSpPr>
        <p:graphicFrame>
          <p:nvGraphicFramePr>
            <p:cNvPr id="36870" name="Диаграмма 2"/>
            <p:cNvGraphicFramePr>
              <a:graphicFrameLocks/>
            </p:cNvGraphicFramePr>
            <p:nvPr/>
          </p:nvGraphicFramePr>
          <p:xfrm>
            <a:off x="720806" y="1393584"/>
            <a:ext cx="7438020" cy="4667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4" r:id="rId4" imgW="8285182" imgH="4871126" progId="Excel.Chart.8">
                    <p:embed/>
                  </p:oleObj>
                </mc:Choice>
                <mc:Fallback>
                  <p:oleObj r:id="rId4" imgW="8285182" imgH="4871126" progId="Excel.Chart.8">
                    <p:embed/>
                    <p:pic>
                      <p:nvPicPr>
                        <p:cNvPr id="0" name="Диаграмма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806" y="1393584"/>
                          <a:ext cx="7438020" cy="4667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871" name="Группа 4"/>
            <p:cNvGrpSpPr>
              <a:grpSpLocks/>
            </p:cNvGrpSpPr>
            <p:nvPr/>
          </p:nvGrpSpPr>
          <p:grpSpPr bwMode="auto">
            <a:xfrm>
              <a:off x="2339752" y="5805264"/>
              <a:ext cx="3096344" cy="360040"/>
              <a:chOff x="2339752" y="5805264"/>
              <a:chExt cx="3096344" cy="36004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338082" y="5804686"/>
                <a:ext cx="1081503" cy="3606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46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2021 год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355747" y="5804686"/>
                <a:ext cx="1080078" cy="3606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46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2022 год</a:t>
                </a:r>
              </a:p>
            </p:txBody>
          </p:sp>
        </p:grpSp>
      </p:grpSp>
      <p:sp>
        <p:nvSpPr>
          <p:cNvPr id="12" name="Овал 11"/>
          <p:cNvSpPr/>
          <p:nvPr/>
        </p:nvSpPr>
        <p:spPr>
          <a:xfrm>
            <a:off x="8215313" y="6067425"/>
            <a:ext cx="928687" cy="52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88" y="1714500"/>
          <a:ext cx="8429625" cy="4403725"/>
        </p:xfrm>
        <a:graphic>
          <a:graphicData uri="http://schemas.openxmlformats.org/drawingml/2006/table">
            <a:tbl>
              <a:tblPr/>
              <a:tblGrid>
                <a:gridCol w="210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781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договоров, шт.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древесины, м</a:t>
                      </a:r>
                      <a:r>
                        <a:rPr kumimoji="0" lang="ru-RU" sz="18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числе, деловая древесина, м</a:t>
                      </a:r>
                      <a:r>
                        <a:rPr kumimoji="0" lang="ru-RU" sz="18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числе, дровяная древесина, м</a:t>
                      </a:r>
                      <a:r>
                        <a:rPr kumimoji="0" lang="ru-RU" sz="18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1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5508</a:t>
                      </a: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102524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30723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71801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1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5105</a:t>
                      </a: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94051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27511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66540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1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4740</a:t>
                      </a: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92829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31504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61343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30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4261</a:t>
                      </a: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80890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24763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57021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3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1771</a:t>
                      </a: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44500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24250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38" marR="762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Заголовок 7"/>
          <p:cNvSpPr txBox="1">
            <a:spLocks/>
          </p:cNvSpPr>
          <p:nvPr/>
        </p:nvSpPr>
        <p:spPr bwMode="auto">
          <a:xfrm>
            <a:off x="714375" y="263525"/>
            <a:ext cx="7215188" cy="857250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15" b="1" kern="0" dirty="0">
                <a:solidFill>
                  <a:sysClr val="windowText" lastClr="000000"/>
                </a:solidFill>
                <a:latin typeface="Times New Roman" pitchFamily="18" charset="0"/>
              </a:rPr>
              <a:t>Обеспечение населения Ивановской области древесиной для собственных нужд</a:t>
            </a:r>
          </a:p>
        </p:txBody>
      </p:sp>
      <p:pic>
        <p:nvPicPr>
          <p:cNvPr id="37953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27050"/>
            <a:ext cx="9064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215313" y="6067425"/>
            <a:ext cx="928687" cy="52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7"/>
          <p:cNvSpPr txBox="1">
            <a:spLocks/>
          </p:cNvSpPr>
          <p:nvPr/>
        </p:nvSpPr>
        <p:spPr bwMode="auto">
          <a:xfrm>
            <a:off x="714375" y="263525"/>
            <a:ext cx="7143750" cy="762000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15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лесовосстановительных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15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мероприятий в 2022 году</a:t>
            </a:r>
            <a:endParaRPr lang="ru-RU" sz="2215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27050"/>
            <a:ext cx="9064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0" name="Диаграмма 2"/>
          <p:cNvGraphicFramePr>
            <a:graphicFrameLocks/>
          </p:cNvGraphicFramePr>
          <p:nvPr/>
        </p:nvGraphicFramePr>
        <p:xfrm>
          <a:off x="49213" y="644525"/>
          <a:ext cx="8737600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r:id="rId4" imgW="8736325" imgH="5919729" progId="Excel.Chart.8">
                  <p:embed/>
                </p:oleObj>
              </mc:Choice>
              <mc:Fallback>
                <p:oleObj r:id="rId4" imgW="8736325" imgH="5919729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644525"/>
                        <a:ext cx="8737600" cy="591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Овал 10"/>
          <p:cNvSpPr/>
          <p:nvPr/>
        </p:nvSpPr>
        <p:spPr>
          <a:xfrm>
            <a:off x="8215313" y="6067425"/>
            <a:ext cx="928687" cy="52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7"/>
          <p:cNvSpPr txBox="1">
            <a:spLocks/>
          </p:cNvSpPr>
          <p:nvPr/>
        </p:nvSpPr>
        <p:spPr bwMode="auto">
          <a:xfrm>
            <a:off x="539750" y="257175"/>
            <a:ext cx="7272338" cy="912813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>
              <a:defRPr/>
            </a:pPr>
            <a:r>
              <a:rPr lang="ru-RU" sz="2215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лесовосстановительных</a:t>
            </a:r>
          </a:p>
          <a:p>
            <a:pPr algn="ctr">
              <a:defRPr/>
            </a:pPr>
            <a:r>
              <a:rPr lang="ru-RU" sz="2215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мероприятий</a:t>
            </a:r>
            <a:endParaRPr lang="ru-RU" sz="2215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27050"/>
            <a:ext cx="9064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3363" y="1701800"/>
          <a:ext cx="8320087" cy="4075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мероприятий</a:t>
                      </a: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План, га</a:t>
                      </a: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Факт, га</a:t>
                      </a: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%</a:t>
                      </a: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Лесовосстановление, всего</a:t>
                      </a:r>
                    </a:p>
                  </a:txBody>
                  <a:tcPr marL="180000" marR="10801" marT="9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5037,1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5216,3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том числе арендаторами</a:t>
                      </a:r>
                    </a:p>
                  </a:txBody>
                  <a:tcPr marL="180000" marR="10801" marT="9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4994,2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5173,4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Искусственное лесовосстановление</a:t>
                      </a:r>
                    </a:p>
                  </a:txBody>
                  <a:tcPr marL="180000" marR="10801" marT="9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3037,1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3066,1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том числе арендаторами</a:t>
                      </a:r>
                    </a:p>
                  </a:txBody>
                  <a:tcPr marL="180000" marR="10801" marT="9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2994,2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3023,2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Содействие естественному лесовосстановлению</a:t>
                      </a:r>
                    </a:p>
                  </a:txBody>
                  <a:tcPr marL="180000" marR="10801" marT="9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2150,2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том числе арендаторами</a:t>
                      </a:r>
                    </a:p>
                  </a:txBody>
                  <a:tcPr marL="180000" marR="10801" marT="9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2150,2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Комбинированное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лесовосстановление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000" marR="10801" marT="9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том числе арендаторами</a:t>
                      </a:r>
                    </a:p>
                  </a:txBody>
                  <a:tcPr marL="180000" marR="10801" marT="9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Агротехнический уход за лесными культурами</a:t>
                      </a:r>
                    </a:p>
                  </a:txBody>
                  <a:tcPr marL="180000" marR="10801" marT="9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13045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том числе арендаторами</a:t>
                      </a:r>
                    </a:p>
                  </a:txBody>
                  <a:tcPr marL="180000" marR="10801" marT="9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12886,2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12911,2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1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почвы под лесные культуры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000" marR="10801" marT="9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3189,6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том числе арендаторами</a:t>
                      </a:r>
                    </a:p>
                  </a:txBody>
                  <a:tcPr marL="180000" marR="10801" marT="9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3091,8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3181,3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215313" y="6067425"/>
            <a:ext cx="928687" cy="52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27050"/>
            <a:ext cx="9064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87" name="Диаграмма 10"/>
          <p:cNvGraphicFramePr>
            <a:graphicFrameLocks/>
          </p:cNvGraphicFramePr>
          <p:nvPr/>
        </p:nvGraphicFramePr>
        <p:xfrm>
          <a:off x="323850" y="1608138"/>
          <a:ext cx="8456613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Диаграмма" r:id="rId5" imgW="8461981" imgH="4968671" progId="Excel.Chart.8">
                  <p:embed/>
                </p:oleObj>
              </mc:Choice>
              <mc:Fallback>
                <p:oleObj name="Диаграмма" r:id="rId5" imgW="8461981" imgH="4968671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08138"/>
                        <a:ext cx="8456613" cy="495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Овал 12"/>
          <p:cNvSpPr/>
          <p:nvPr/>
        </p:nvSpPr>
        <p:spPr>
          <a:xfrm>
            <a:off x="8215313" y="6067425"/>
            <a:ext cx="928687" cy="52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7" name="Заголовок 7"/>
          <p:cNvSpPr txBox="1">
            <a:spLocks/>
          </p:cNvSpPr>
          <p:nvPr/>
        </p:nvSpPr>
        <p:spPr bwMode="auto">
          <a:xfrm>
            <a:off x="714375" y="263525"/>
            <a:ext cx="7143750" cy="762000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8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Выполнение планового показателя проекта</a:t>
            </a:r>
          </a:p>
        </p:txBody>
      </p:sp>
      <p:sp>
        <p:nvSpPr>
          <p:cNvPr id="41990" name="Прямоугольник 8"/>
          <p:cNvSpPr>
            <a:spLocks noChangeArrowheads="1"/>
          </p:cNvSpPr>
          <p:nvPr/>
        </p:nvSpPr>
        <p:spPr bwMode="auto">
          <a:xfrm>
            <a:off x="-258763" y="1057275"/>
            <a:ext cx="878522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«Отношение площади лесовосстановления и лесоразведения</a:t>
            </a:r>
          </a:p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к площади вырубленных и погибших лесных насаждений»  на 2022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27050"/>
            <a:ext cx="9064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8215313" y="6067425"/>
            <a:ext cx="928687" cy="52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7" name="Заголовок 7"/>
          <p:cNvSpPr txBox="1">
            <a:spLocks/>
          </p:cNvSpPr>
          <p:nvPr/>
        </p:nvSpPr>
        <p:spPr bwMode="auto">
          <a:xfrm>
            <a:off x="539750" y="257175"/>
            <a:ext cx="7272338" cy="912813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>
              <a:defRPr/>
            </a:pPr>
            <a:r>
              <a:rPr lang="ru-RU" sz="2585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лесовосстановительных мероприятий за период 2016-2022 годы</a:t>
            </a:r>
            <a:endParaRPr lang="ru-RU" sz="2585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49275" y="1766888"/>
          <a:ext cx="8129588" cy="392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8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лесовос-становления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всего, га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Факт, га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Искуственное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лесовос-становление   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план, га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Факт, га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4161,5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4210,0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2030,8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2184,5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5000,0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5009,1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2300,0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2779,5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4000,0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4471,9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111,8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2000,0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2446,7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122,3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4000,0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4185,5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2300,0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2548,9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110,8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4100,0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4425,1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2600,0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2764,2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106,3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4350,0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4400,9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2550,0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3010,0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118,04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5037,1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5216,3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3037,1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3066,1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188" y="581025"/>
            <a:ext cx="9064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7"/>
          <p:cNvSpPr txBox="1">
            <a:spLocks/>
          </p:cNvSpPr>
          <p:nvPr/>
        </p:nvSpPr>
        <p:spPr bwMode="auto">
          <a:xfrm>
            <a:off x="787400" y="304800"/>
            <a:ext cx="7189788" cy="665163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85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Выращивание посадочного материала</a:t>
            </a:r>
            <a:endParaRPr lang="ru-RU" sz="2585" b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1544" y="1772816"/>
            <a:ext cx="4508215" cy="2535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7977188" y="6181725"/>
            <a:ext cx="928687" cy="52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46086" name="Прямоугольник 2"/>
          <p:cNvSpPr>
            <a:spLocks noChangeArrowheads="1"/>
          </p:cNvSpPr>
          <p:nvPr/>
        </p:nvSpPr>
        <p:spPr bwMode="auto">
          <a:xfrm>
            <a:off x="1027113" y="4435475"/>
            <a:ext cx="3622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/>
              <a:t>Лесной питомник </a:t>
            </a:r>
            <a:endParaRPr lang="ru-RU" altLang="ru-RU"/>
          </a:p>
          <a:p>
            <a:pPr algn="ctr" eaLnBrk="1" hangingPunct="1"/>
            <a:r>
              <a:rPr lang="ru-RU" altLang="ru-RU" b="1" i="1"/>
              <a:t> арендатора лесного участка ООО «РЕШМА ЛЕС»</a:t>
            </a:r>
          </a:p>
          <a:p>
            <a:pPr algn="ctr" eaLnBrk="1" hangingPunct="1"/>
            <a:endParaRPr lang="ru-RU" altLang="ru-RU" b="1" i="1"/>
          </a:p>
          <a:p>
            <a:pPr eaLnBrk="1" hangingPunct="1"/>
            <a:r>
              <a:rPr lang="ru-RU" altLang="ru-RU" sz="1400" b="1" i="1"/>
              <a:t>(выращивание сеянцев с закрытой корневой системой)</a:t>
            </a:r>
            <a:endParaRPr lang="ru-RU" altLang="ru-RU" sz="140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4087" y="1772816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6088" name="Прямоугольник 5"/>
          <p:cNvSpPr>
            <a:spLocks noChangeArrowheads="1"/>
          </p:cNvSpPr>
          <p:nvPr/>
        </p:nvSpPr>
        <p:spPr bwMode="auto">
          <a:xfrm>
            <a:off x="598488" y="1200150"/>
            <a:ext cx="7196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/>
              <a:t>Посевы сосны обыкновенной в закрытом грунте. </a:t>
            </a:r>
            <a:endParaRPr lang="ru-RU" altLang="ru-RU"/>
          </a:p>
        </p:txBody>
      </p:sp>
      <p:sp>
        <p:nvSpPr>
          <p:cNvPr id="46089" name="Прямоугольник 2"/>
          <p:cNvSpPr>
            <a:spLocks noChangeArrowheads="1"/>
          </p:cNvSpPr>
          <p:nvPr/>
        </p:nvSpPr>
        <p:spPr bwMode="auto">
          <a:xfrm>
            <a:off x="5167313" y="4422775"/>
            <a:ext cx="36242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/>
              <a:t>Лесной питомник </a:t>
            </a:r>
            <a:endParaRPr lang="ru-RU" altLang="ru-RU"/>
          </a:p>
          <a:p>
            <a:pPr algn="ctr" eaLnBrk="1" hangingPunct="1"/>
            <a:r>
              <a:rPr lang="ru-RU" altLang="ru-RU" b="1" i="1"/>
              <a:t> арендатора лесного участка ООО «РЕШМА ЛЕС»</a:t>
            </a:r>
          </a:p>
          <a:p>
            <a:pPr algn="ctr" eaLnBrk="1" hangingPunct="1"/>
            <a:endParaRPr lang="ru-RU" altLang="ru-RU" b="1" i="1"/>
          </a:p>
          <a:p>
            <a:pPr eaLnBrk="1" hangingPunct="1"/>
            <a:r>
              <a:rPr lang="ru-RU" altLang="ru-RU" sz="1400" b="1" i="1"/>
              <a:t>(выращивание сеянцев с открытой корневой системой)</a:t>
            </a:r>
            <a:endParaRPr lang="ru-RU" altLang="ru-RU" sz="1400"/>
          </a:p>
          <a:p>
            <a:pPr algn="ctr"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188" y="581025"/>
            <a:ext cx="9064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7"/>
          <p:cNvSpPr txBox="1">
            <a:spLocks/>
          </p:cNvSpPr>
          <p:nvPr/>
        </p:nvSpPr>
        <p:spPr bwMode="auto">
          <a:xfrm>
            <a:off x="395288" y="638175"/>
            <a:ext cx="7242175" cy="863600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85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Выращивание посадочного материала</a:t>
            </a:r>
            <a:endParaRPr lang="ru-RU" sz="2585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6138" y="1744663"/>
          <a:ext cx="7369175" cy="4408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мероприятий по выращиванию посадочного материала</a:t>
                      </a:r>
                      <a:endParaRPr lang="ru-RU" sz="1700" b="1" baseline="30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7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мероприятий</a:t>
                      </a: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%</a:t>
                      </a: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запаса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лесных семян, кг</a:t>
                      </a: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7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лесных семян, кг</a:t>
                      </a: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408,9</a:t>
                      </a: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Посев питомника, га</a:t>
                      </a: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139,6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7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Выращивание посадочного материала, тыс. шт.</a:t>
                      </a: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11988,8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159,9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Овал 15"/>
          <p:cNvSpPr/>
          <p:nvPr/>
        </p:nvSpPr>
        <p:spPr>
          <a:xfrm>
            <a:off x="8215313" y="6067425"/>
            <a:ext cx="928687" cy="52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 txBox="1">
            <a:spLocks/>
          </p:cNvSpPr>
          <p:nvPr/>
        </p:nvSpPr>
        <p:spPr bwMode="auto">
          <a:xfrm>
            <a:off x="714375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Лесной фонд Ивановской области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6" name="Диаграмма 7"/>
          <p:cNvGraphicFramePr>
            <a:graphicFrameLocks/>
          </p:cNvGraphicFramePr>
          <p:nvPr/>
        </p:nvGraphicFramePr>
        <p:xfrm>
          <a:off x="288925" y="1290638"/>
          <a:ext cx="431482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Диаграмма" r:id="rId5" imgW="4314757" imgH="4638585" progId="Excel.Chart.8">
                  <p:embed/>
                </p:oleObj>
              </mc:Choice>
              <mc:Fallback>
                <p:oleObj name="Диаграмма" r:id="rId5" imgW="4314757" imgH="4638585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1290638"/>
                        <a:ext cx="431482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Диаграмма 13"/>
          <p:cNvGraphicFramePr>
            <a:graphicFrameLocks/>
          </p:cNvGraphicFramePr>
          <p:nvPr/>
        </p:nvGraphicFramePr>
        <p:xfrm>
          <a:off x="4217988" y="1514475"/>
          <a:ext cx="47529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Диаграмма" r:id="rId7" imgW="4743585" imgH="4629150" progId="Excel.Chart.8">
                  <p:embed/>
                </p:oleObj>
              </mc:Choice>
              <mc:Fallback>
                <p:oleObj name="Диаграмма" r:id="rId7" imgW="4743585" imgH="4629150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1514475"/>
                        <a:ext cx="475297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вал 6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263525"/>
            <a:ext cx="7242175" cy="906463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>
              <a:defRPr/>
            </a:pPr>
            <a:r>
              <a:rPr lang="ru-RU" sz="2215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мероприятий по уходу за лесными культурами в 2022 году, га.</a:t>
            </a:r>
          </a:p>
        </p:txBody>
      </p:sp>
      <p:pic>
        <p:nvPicPr>
          <p:cNvPr id="48131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27050"/>
            <a:ext cx="9064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2" name="Содержимое 7"/>
          <p:cNvGraphicFramePr>
            <a:graphicFrameLocks noGrp="1"/>
          </p:cNvGraphicFramePr>
          <p:nvPr>
            <p:ph idx="1"/>
          </p:nvPr>
        </p:nvGraphicFramePr>
        <p:xfrm>
          <a:off x="220663" y="1897063"/>
          <a:ext cx="8229600" cy="39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r:id="rId4" imgW="8230313" imgH="3926164" progId="Excel.Chart.8">
                  <p:embed/>
                </p:oleObj>
              </mc:Choice>
              <mc:Fallback>
                <p:oleObj r:id="rId4" imgW="8230313" imgH="3926164" progId="Excel.Chart.8">
                  <p:embed/>
                  <p:pic>
                    <p:nvPicPr>
                      <p:cNvPr id="0" name="Содержимое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1897063"/>
                        <a:ext cx="8229600" cy="392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вал 6"/>
          <p:cNvSpPr/>
          <p:nvPr/>
        </p:nvSpPr>
        <p:spPr>
          <a:xfrm>
            <a:off x="8215313" y="6067425"/>
            <a:ext cx="928687" cy="52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263525"/>
            <a:ext cx="7143750" cy="762000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>
              <a:defRPr/>
            </a:pPr>
            <a:r>
              <a:rPr lang="ru-RU" sz="184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международной акций</a:t>
            </a:r>
          </a:p>
          <a:p>
            <a:pPr algn="ctr">
              <a:defRPr/>
            </a:pPr>
            <a:r>
              <a:rPr lang="ru-RU" sz="184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«Сад памяти»</a:t>
            </a:r>
          </a:p>
        </p:txBody>
      </p:sp>
      <p:pic>
        <p:nvPicPr>
          <p:cNvPr id="49155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27050"/>
            <a:ext cx="9064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8215313" y="6067425"/>
            <a:ext cx="928687" cy="52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4921" y="1750790"/>
            <a:ext cx="3839252" cy="2880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840822" y="4998098"/>
            <a:ext cx="3125643" cy="7742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77" b="1" dirty="0">
                <a:latin typeface="Times New Roman" pitchFamily="18" charset="0"/>
                <a:cs typeface="Times New Roman" pitchFamily="18" charset="0"/>
              </a:rPr>
              <a:t>Проведение международной</a:t>
            </a:r>
          </a:p>
          <a:p>
            <a:pPr algn="ctr">
              <a:defRPr/>
            </a:pPr>
            <a:r>
              <a:rPr lang="ru-RU" sz="1477" b="1" dirty="0">
                <a:latin typeface="Times New Roman" pitchFamily="18" charset="0"/>
                <a:cs typeface="Times New Roman" pitchFamily="18" charset="0"/>
              </a:rPr>
              <a:t> акции «Сад памяти»</a:t>
            </a:r>
          </a:p>
          <a:p>
            <a:pPr algn="ctr">
              <a:defRPr/>
            </a:pPr>
            <a:r>
              <a:rPr lang="ru-RU" sz="1477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77" b="1" dirty="0" err="1">
                <a:latin typeface="Times New Roman" pitchFamily="18" charset="0"/>
                <a:cs typeface="Times New Roman" pitchFamily="18" charset="0"/>
              </a:rPr>
              <a:t>Лежневском</a:t>
            </a:r>
            <a:r>
              <a:rPr lang="ru-RU" sz="1477" b="1" dirty="0">
                <a:latin typeface="Times New Roman" pitchFamily="18" charset="0"/>
                <a:cs typeface="Times New Roman" pitchFamily="18" charset="0"/>
              </a:rPr>
              <a:t> районе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7989" y="1741890"/>
            <a:ext cx="3777679" cy="2833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5095891" y="4998098"/>
            <a:ext cx="3125643" cy="7742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77" b="1" dirty="0">
                <a:latin typeface="Times New Roman" pitchFamily="18" charset="0"/>
                <a:cs typeface="Times New Roman" pitchFamily="18" charset="0"/>
              </a:rPr>
              <a:t>Проведение международной</a:t>
            </a:r>
          </a:p>
          <a:p>
            <a:pPr algn="ctr">
              <a:defRPr/>
            </a:pPr>
            <a:r>
              <a:rPr lang="ru-RU" sz="1477" b="1" dirty="0">
                <a:latin typeface="Times New Roman" pitchFamily="18" charset="0"/>
                <a:cs typeface="Times New Roman" pitchFamily="18" charset="0"/>
              </a:rPr>
              <a:t> акции «Сад памяти»</a:t>
            </a:r>
          </a:p>
          <a:p>
            <a:pPr algn="ctr">
              <a:defRPr/>
            </a:pPr>
            <a:r>
              <a:rPr lang="ru-RU" sz="1477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77" b="1" dirty="0" err="1">
                <a:latin typeface="Times New Roman" pitchFamily="18" charset="0"/>
                <a:cs typeface="Times New Roman" pitchFamily="18" charset="0"/>
              </a:rPr>
              <a:t>Лежневском</a:t>
            </a:r>
            <a:r>
              <a:rPr lang="ru-RU" sz="1477" b="1" dirty="0">
                <a:latin typeface="Times New Roman" pitchFamily="18" charset="0"/>
                <a:cs typeface="Times New Roman" pitchFamily="18" charset="0"/>
              </a:rPr>
              <a:t> районе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263525"/>
            <a:ext cx="7143750" cy="762000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>
              <a:defRPr/>
            </a:pPr>
            <a:r>
              <a:rPr lang="ru-RU" sz="221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акций</a:t>
            </a:r>
          </a:p>
          <a:p>
            <a:pPr algn="ctr">
              <a:defRPr/>
            </a:pPr>
            <a:r>
              <a:rPr lang="ru-RU" sz="221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«Сохраним лес – 2022»  и «Живи, лес!»</a:t>
            </a:r>
            <a:endParaRPr lang="ru-RU" sz="2215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27050"/>
            <a:ext cx="9064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8010525" y="6084888"/>
            <a:ext cx="928688" cy="52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824823"/>
            <a:ext cx="3750068" cy="2812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6250" y="1824823"/>
            <a:ext cx="4670597" cy="281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1207" name="Прямоугольник 1"/>
          <p:cNvSpPr>
            <a:spLocks noChangeArrowheads="1"/>
          </p:cNvSpPr>
          <p:nvPr/>
        </p:nvSpPr>
        <p:spPr bwMode="auto">
          <a:xfrm>
            <a:off x="649288" y="4729163"/>
            <a:ext cx="3524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г. Иваново, </a:t>
            </a:r>
          </a:p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парк культуры и отдыха</a:t>
            </a:r>
          </a:p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им. В. Я. Степанова</a:t>
            </a:r>
          </a:p>
        </p:txBody>
      </p:sp>
      <p:sp>
        <p:nvSpPr>
          <p:cNvPr id="51208" name="Прямоугольник 1"/>
          <p:cNvSpPr>
            <a:spLocks noChangeArrowheads="1"/>
          </p:cNvSpPr>
          <p:nvPr/>
        </p:nvSpPr>
        <p:spPr bwMode="auto">
          <a:xfrm>
            <a:off x="4806950" y="4749800"/>
            <a:ext cx="3524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г. Иваново, </a:t>
            </a:r>
          </a:p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парк культуры и отдыха</a:t>
            </a:r>
          </a:p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им. Революции 1905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0"/>
            <a:ext cx="7143750" cy="1365250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лесной контроль (надзор), лесная охрана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52" name="Диаграмма 7"/>
          <p:cNvGraphicFramePr>
            <a:graphicFrameLocks/>
          </p:cNvGraphicFramePr>
          <p:nvPr/>
        </p:nvGraphicFramePr>
        <p:xfrm>
          <a:off x="920750" y="1143000"/>
          <a:ext cx="7723188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r:id="rId4" imgW="7724301" imgH="4999153" progId="Excel.Chart.8">
                  <p:embed/>
                </p:oleObj>
              </mc:Choice>
              <mc:Fallback>
                <p:oleObj r:id="rId4" imgW="7724301" imgH="4999153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143000"/>
                        <a:ext cx="7723188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вал 8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857250" y="0"/>
            <a:ext cx="7143750" cy="1571625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2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случаев незаконных рубок на территории лесного фонда Ивановской области 2018-20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гг.</a:t>
            </a:r>
          </a:p>
        </p:txBody>
      </p:sp>
      <p:pic>
        <p:nvPicPr>
          <p:cNvPr id="54275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76" name="Диаграмма 6"/>
          <p:cNvGraphicFramePr>
            <a:graphicFrameLocks/>
          </p:cNvGraphicFramePr>
          <p:nvPr/>
        </p:nvGraphicFramePr>
        <p:xfrm>
          <a:off x="571500" y="1928813"/>
          <a:ext cx="821531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r:id="rId4" imgW="8212024" imgH="4572396" progId="Excel.Chart.8">
                  <p:embed/>
                </p:oleObj>
              </mc:Choice>
              <mc:Fallback>
                <p:oleObj r:id="rId4" imgW="8212024" imgH="4572396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28813"/>
                        <a:ext cx="8215313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вал 8"/>
          <p:cNvSpPr/>
          <p:nvPr/>
        </p:nvSpPr>
        <p:spPr>
          <a:xfrm>
            <a:off x="8429625" y="6429375"/>
            <a:ext cx="92868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52" y="714356"/>
            <a:ext cx="8858248" cy="564360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5301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8429625" y="6286500"/>
            <a:ext cx="714375" cy="5715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500063" y="0"/>
            <a:ext cx="7429500" cy="1079500"/>
          </a:xfrm>
          <a:solidFill>
            <a:srgbClr val="99FF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kern="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Динамика незаконных рубок</a:t>
            </a:r>
            <a:br>
              <a:rPr lang="ru-RU" sz="2400" b="1" kern="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лесных насаждений за 2021-20</a:t>
            </a:r>
            <a:r>
              <a:rPr lang="en-US" sz="2400" b="1" kern="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kern="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г.г.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30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84163" y="1354138"/>
          <a:ext cx="8996362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Диаграмма" r:id="rId5" imgW="8867843" imgH="4610010" progId="Excel.Chart.8">
                  <p:embed/>
                </p:oleObj>
              </mc:Choice>
              <mc:Fallback>
                <p:oleObj name="Диаграмма" r:id="rId5" imgW="8867843" imgH="4610010" progId="Excel.Chart.8">
                  <p:embed/>
                  <p:pic>
                    <p:nvPicPr>
                      <p:cNvPr id="0" name="Содержимое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354138"/>
                        <a:ext cx="8996362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5"/>
          <p:cNvSpPr>
            <a:spLocks noChangeArrowheads="1"/>
          </p:cNvSpPr>
          <p:nvPr/>
        </p:nvSpPr>
        <p:spPr bwMode="auto">
          <a:xfrm>
            <a:off x="142875" y="2928938"/>
            <a:ext cx="9001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graphicFrame>
        <p:nvGraphicFramePr>
          <p:cNvPr id="57347" name="Диаграмма 4"/>
          <p:cNvGraphicFramePr>
            <a:graphicFrameLocks/>
          </p:cNvGraphicFramePr>
          <p:nvPr/>
        </p:nvGraphicFramePr>
        <p:xfrm>
          <a:off x="1001713" y="1393825"/>
          <a:ext cx="75311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Диаграмма" r:id="rId4" imgW="7467600" imgH="4705440" progId="Excel.Chart.8">
                  <p:embed/>
                </p:oleObj>
              </mc:Choice>
              <mc:Fallback>
                <p:oleObj name="Диаграмма" r:id="rId4" imgW="7467600" imgH="470544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393825"/>
                        <a:ext cx="7531100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7232650" y="2114550"/>
            <a:ext cx="292100" cy="2682875"/>
          </a:xfrm>
          <a:prstGeom prst="rightBrac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7"/>
          <p:cNvSpPr txBox="1">
            <a:spLocks/>
          </p:cNvSpPr>
          <p:nvPr/>
        </p:nvSpPr>
        <p:spPr bwMode="auto">
          <a:xfrm>
            <a:off x="714375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Объемы бюджетного финансирования </a:t>
            </a:r>
          </a:p>
        </p:txBody>
      </p:sp>
      <p:pic>
        <p:nvPicPr>
          <p:cNvPr id="57350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10"/>
          <p:cNvSpPr txBox="1">
            <a:spLocks noChangeArrowheads="1"/>
          </p:cNvSpPr>
          <p:nvPr/>
        </p:nvSpPr>
        <p:spPr bwMode="auto">
          <a:xfrm>
            <a:off x="4716463" y="3097213"/>
            <a:ext cx="104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224,3млн. руб.</a:t>
            </a:r>
          </a:p>
        </p:txBody>
      </p:sp>
      <p:sp>
        <p:nvSpPr>
          <p:cNvPr id="57352" name="TextBox 11"/>
          <p:cNvSpPr txBox="1">
            <a:spLocks noChangeArrowheads="1"/>
          </p:cNvSpPr>
          <p:nvPr/>
        </p:nvSpPr>
        <p:spPr bwMode="auto">
          <a:xfrm>
            <a:off x="7524750" y="3119438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220,0млн.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644525"/>
            <a:ext cx="8358187" cy="6078538"/>
          </a:xfrm>
        </p:spPr>
        <p:txBody>
          <a:bodyPr>
            <a:spAutoFit/>
          </a:bodyPr>
          <a:lstStyle/>
          <a:p>
            <a:r>
              <a:rPr lang="ru-RU" altLang="ru-RU" sz="1400" b="1" i="1" smtClean="0"/>
              <a:t>	</a:t>
            </a:r>
            <a:br>
              <a:rPr lang="ru-RU" altLang="ru-RU" sz="1400" b="1" i="1" smtClean="0"/>
            </a:br>
            <a:r>
              <a:rPr lang="ru-RU" altLang="ru-RU" sz="1400" b="1" i="1" smtClean="0"/>
              <a:t/>
            </a:r>
            <a:br>
              <a:rPr lang="ru-RU" altLang="ru-RU" sz="1400" b="1" i="1" smtClean="0"/>
            </a:br>
            <a:r>
              <a:rPr lang="ru-RU" altLang="ru-RU" sz="1400" b="1" i="1" smtClean="0"/>
              <a:t>1. Руководителям структурных подразделений Комитета, подведомственных учреждений в соответствии с компетенцией обеспечить выполнение планируемых на 2022 год задач, в том числе: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b="1" i="1" smtClean="0"/>
              <a:t>- принять все необходимые меры для достижения показателей федерального проекта «Сохранение лесов» национального проекта «Экология», разработанного в соответствии с Указом Президента Российской Федерации от 07.05.2018 № 204;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b="1" i="1" smtClean="0"/>
              <a:t>- не допустить снижения уровня и качества осуществления федерального государственного лесного контроля (надзор), лесной охраны;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b="1" i="1" smtClean="0"/>
              <a:t>- обеспечить воспроизводство лесов в соответствии с объемами, установленными Лесным планом Ивановской области;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b="1" i="1" smtClean="0"/>
              <a:t>- принять меры по организации на территории Ивановской области необходимого количества питомников для выращивания посадочного материала;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b="1" i="1" smtClean="0"/>
              <a:t>- обеспечить своевременное обнаружение и ликвидацию очагов вредных насекомых и болезней леса;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b="1" i="1" smtClean="0"/>
              <a:t>- организовать выполнение противопожарных мероприятий и недопущение крупных лесных пожаров;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b="1" i="1" smtClean="0"/>
              <a:t>- обеспечить поступление в плановых объемах средств, полученных от использования лесов, в федеральный и областной бюджеты;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b="1" i="1" smtClean="0"/>
              <a:t>- осуществлять взаимодействие с УМВД России по Ивановской области, Ивановской межрайонной природоохранной прокуратурой с целью предотвращения нарушений лесного законодательства;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b="1" i="1" smtClean="0"/>
              <a:t>2. Подведомственным Комитету областным государственным казенным учреждениям (лесничествам):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b="1" i="1" smtClean="0"/>
              <a:t>-    обеспечить исполнение лесохозяйственных регламентов лесничеств;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b="1" i="1" smtClean="0"/>
              <a:t>- осуществлять взаимодействие с УМВД России по Ивановской области, Ивановской межрайонной природоохранной прокуратурой с целью предотвращения нарушений лесного законодательства;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b="1" i="1" smtClean="0"/>
              <a:t>-  организовать широкое привлечение учащихся образовательных учреждений региона в работу школьных лесничеств. </a:t>
            </a: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i="1" smtClean="0"/>
              <a:t/>
            </a:r>
            <a:br>
              <a:rPr lang="ru-RU" altLang="ru-RU" sz="1400" i="1" smtClean="0"/>
            </a:br>
            <a:endParaRPr lang="ru-RU" altLang="ru-RU" sz="1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lvl="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на 20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9396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214313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53" y="714356"/>
            <a:ext cx="8858247" cy="557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85752" y="714356"/>
            <a:ext cx="8858248" cy="5643602"/>
          </a:xfrm>
          <a:prstGeom prst="roundRect">
            <a:avLst/>
          </a:prstGeom>
          <a:noFill/>
          <a:ln w="57150"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46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8429625" y="6286500"/>
            <a:ext cx="714375" cy="5715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32125" y="6488113"/>
            <a:ext cx="21812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Иваново 2022 год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34" y="2714620"/>
            <a:ext cx="8329642" cy="121444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sz="6600" b="1" i="1" spc="-150" dirty="0" smtClean="0">
                <a:ln w="6350">
                  <a:solidFill>
                    <a:srgbClr val="0033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6600" b="1" i="1" spc="-150" dirty="0" smtClean="0">
              <a:ln w="6350">
                <a:solidFill>
                  <a:srgbClr val="003300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 txBox="1">
            <a:spLocks/>
          </p:cNvSpPr>
          <p:nvPr/>
        </p:nvSpPr>
        <p:spPr bwMode="auto">
          <a:xfrm>
            <a:off x="714375" y="0"/>
            <a:ext cx="7143750" cy="1196975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Соотношение породного состава  покрытой лесом площади лесного фонда Ивановской области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5250"/>
            <a:ext cx="8457760" cy="3918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245" name="Диаграмма 1"/>
          <p:cNvGraphicFramePr>
            <a:graphicFrameLocks/>
          </p:cNvGraphicFramePr>
          <p:nvPr/>
        </p:nvGraphicFramePr>
        <p:xfrm>
          <a:off x="1692275" y="2276475"/>
          <a:ext cx="5588000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6" imgW="5584420" imgH="3749365" progId="Excel.Chart.8">
                  <p:embed/>
                </p:oleObj>
              </mc:Choice>
              <mc:Fallback>
                <p:oleObj r:id="rId6" imgW="5584420" imgH="374936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76475"/>
                        <a:ext cx="5588000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вал 6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14375" y="214313"/>
            <a:ext cx="7143750" cy="857250"/>
          </a:xfrm>
          <a:solidFill>
            <a:srgbClr val="99FF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 sz="28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Лесоустроительные работы 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2" name="Диаграмма 10"/>
          <p:cNvGraphicFramePr>
            <a:graphicFrameLocks/>
          </p:cNvGraphicFramePr>
          <p:nvPr/>
        </p:nvGraphicFramePr>
        <p:xfrm>
          <a:off x="0" y="1200150"/>
          <a:ext cx="6886575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Диаграмма" r:id="rId5" imgW="8829743" imgH="6295935" progId="Excel.Chart.8">
                  <p:embed/>
                </p:oleObj>
              </mc:Choice>
              <mc:Fallback>
                <p:oleObj name="Диаграмма" r:id="rId5" imgW="8829743" imgH="6295935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00150"/>
                        <a:ext cx="6886575" cy="491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вал 4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75" y="3000375"/>
            <a:ext cx="4764088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14375" y="214313"/>
            <a:ext cx="7143750" cy="1071562"/>
          </a:xfrm>
          <a:solidFill>
            <a:srgbClr val="99FF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 sz="28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Регистрация права собственности РФ,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0" name="Диаграмма 10"/>
          <p:cNvGraphicFramePr>
            <a:graphicFrameLocks/>
          </p:cNvGraphicFramePr>
          <p:nvPr/>
        </p:nvGraphicFramePr>
        <p:xfrm>
          <a:off x="428625" y="1071563"/>
          <a:ext cx="8715375" cy="578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r:id="rId5" imgW="8718036" imgH="5785605" progId="Excel.Chart.8">
                  <p:embed/>
                </p:oleObj>
              </mc:Choice>
              <mc:Fallback>
                <p:oleObj r:id="rId5" imgW="8718036" imgH="5785605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071563"/>
                        <a:ext cx="8715375" cy="578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вал 4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09613" y="1365250"/>
            <a:ext cx="79311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63538" indent="-101600">
              <a:defRPr/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Разработано и принято проектов</a:t>
            </a:r>
          </a:p>
          <a:p>
            <a:pPr marL="363538" indent="-101600">
              <a:defRPr/>
            </a:pP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833438" indent="-571500">
              <a:buFontTx/>
              <a:buChar char="-"/>
              <a:defRPr/>
            </a:pPr>
            <a:r>
              <a:rPr lang="ru-RU" altLang="ru-RU" sz="4000" b="1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постановлений Правительства Ивановской области</a:t>
            </a:r>
          </a:p>
          <a:p>
            <a:pPr marL="833438" indent="-571500">
              <a:buFontTx/>
              <a:buChar char="-"/>
              <a:defRPr/>
            </a:pP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833438" indent="-571500">
              <a:buFontTx/>
              <a:buChar char="-"/>
              <a:defRPr/>
            </a:pPr>
            <a:r>
              <a:rPr lang="ru-RU" altLang="ru-RU" sz="40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распоряжение Правительства Ивановской области</a:t>
            </a:r>
          </a:p>
          <a:p>
            <a:pPr marL="833438" indent="-571500">
              <a:buFontTx/>
              <a:buChar char="-"/>
              <a:defRPr/>
            </a:pP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833438" indent="-571500">
              <a:buFontTx/>
              <a:buChar char="-"/>
              <a:defRPr/>
            </a:pPr>
            <a:r>
              <a:rPr lang="ru-RU" altLang="ru-RU" sz="4000" b="1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указов Губернатора Ивановской области</a:t>
            </a:r>
          </a:p>
        </p:txBody>
      </p:sp>
      <p:sp>
        <p:nvSpPr>
          <p:cNvPr id="4" name="Заголовок 7"/>
          <p:cNvSpPr txBox="1">
            <a:spLocks/>
          </p:cNvSpPr>
          <p:nvPr/>
        </p:nvSpPr>
        <p:spPr bwMode="auto">
          <a:xfrm>
            <a:off x="714375" y="0"/>
            <a:ext cx="7143750" cy="12144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Осуществление нормотворческой деятельности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6388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595313" y="1365250"/>
            <a:ext cx="7931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3538" indent="-101600">
              <a:spcBef>
                <a:spcPct val="20000"/>
              </a:spcBef>
              <a:buClr>
                <a:srgbClr val="7030A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030A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486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6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6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6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6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проекты: </a:t>
            </a:r>
          </a:p>
        </p:txBody>
      </p:sp>
      <p:sp>
        <p:nvSpPr>
          <p:cNvPr id="4" name="Заголовок 7"/>
          <p:cNvSpPr txBox="1">
            <a:spLocks/>
          </p:cNvSpPr>
          <p:nvPr/>
        </p:nvSpPr>
        <p:spPr bwMode="auto">
          <a:xfrm>
            <a:off x="714375" y="0"/>
            <a:ext cx="7143750" cy="12144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Осуществление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</a:rPr>
              <a:t>претензионно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-исковой работы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7412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aphicFrame>
        <p:nvGraphicFramePr>
          <p:cNvPr id="17414" name="Диаграмма 4"/>
          <p:cNvGraphicFramePr>
            <a:graphicFrameLocks/>
          </p:cNvGraphicFramePr>
          <p:nvPr/>
        </p:nvGraphicFramePr>
        <p:xfrm>
          <a:off x="984250" y="1371600"/>
          <a:ext cx="6964363" cy="504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Диаграмма" r:id="rId4" imgW="6858000" imgH="4972050" progId="Excel.Chart.8">
                  <p:embed/>
                </p:oleObj>
              </mc:Choice>
              <mc:Fallback>
                <p:oleObj name="Диаграмма" r:id="rId4" imgW="6858000" imgH="497205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1371600"/>
                        <a:ext cx="6964363" cy="504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14375" y="0"/>
            <a:ext cx="7143750" cy="642938"/>
          </a:xfrm>
          <a:prstGeom prst="rect">
            <a:avLst/>
          </a:prstGeom>
          <a:solidFill>
            <a:srgbClr val="99FFCC"/>
          </a:solidFill>
          <a:ln w="25400" cap="flat" cmpd="sng" algn="ctr">
            <a:solidFill>
              <a:srgbClr val="0033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Работа с обращениями граждан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8435" name="Picture 10" descr="H:\Для презентации\Для герба\ЛЕС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285750"/>
            <a:ext cx="906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8215313" y="6286500"/>
            <a:ext cx="9286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обращений граждан</a:t>
            </a:r>
          </a:p>
        </p:txBody>
      </p:sp>
      <p:graphicFrame>
        <p:nvGraphicFramePr>
          <p:cNvPr id="18438" name="Объект 3"/>
          <p:cNvGraphicFramePr>
            <a:graphicFrameLocks noGrp="1"/>
          </p:cNvGraphicFramePr>
          <p:nvPr>
            <p:ph idx="1"/>
          </p:nvPr>
        </p:nvGraphicFramePr>
        <p:xfrm>
          <a:off x="404813" y="1884363"/>
          <a:ext cx="8194675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Диаграмма" r:id="rId4" imgW="8086657" imgH="4400550" progId="Excel.Chart.8">
                  <p:embed/>
                </p:oleObj>
              </mc:Choice>
              <mc:Fallback>
                <p:oleObj name="Диаграмма" r:id="rId4" imgW="8086657" imgH="4400550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884363"/>
                        <a:ext cx="8194675" cy="445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Другая 55">
      <a:dk1>
        <a:srgbClr val="000000"/>
      </a:dk1>
      <a:lt1>
        <a:srgbClr val="00B0F0"/>
      </a:lt1>
      <a:dk2>
        <a:srgbClr val="29113C"/>
      </a:dk2>
      <a:lt2>
        <a:srgbClr val="C7FBD8"/>
      </a:lt2>
      <a:accent1>
        <a:srgbClr val="A5F8C1"/>
      </a:accent1>
      <a:accent2>
        <a:srgbClr val="00B0F0"/>
      </a:accent2>
      <a:accent3>
        <a:srgbClr val="7030A0"/>
      </a:accent3>
      <a:accent4>
        <a:srgbClr val="381750"/>
      </a:accent4>
      <a:accent5>
        <a:srgbClr val="C9F0FF"/>
      </a:accent5>
      <a:accent6>
        <a:srgbClr val="FF0000"/>
      </a:accent6>
      <a:hlink>
        <a:srgbClr val="FF3300"/>
      </a:hlink>
      <a:folHlink>
        <a:srgbClr val="7030A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55">
    <a:dk1>
      <a:srgbClr val="000000"/>
    </a:dk1>
    <a:lt1>
      <a:srgbClr val="00B0F0"/>
    </a:lt1>
    <a:dk2>
      <a:srgbClr val="29113C"/>
    </a:dk2>
    <a:lt2>
      <a:srgbClr val="C7FBD8"/>
    </a:lt2>
    <a:accent1>
      <a:srgbClr val="A5F8C1"/>
    </a:accent1>
    <a:accent2>
      <a:srgbClr val="00B0F0"/>
    </a:accent2>
    <a:accent3>
      <a:srgbClr val="7030A0"/>
    </a:accent3>
    <a:accent4>
      <a:srgbClr val="381750"/>
    </a:accent4>
    <a:accent5>
      <a:srgbClr val="C9F0FF"/>
    </a:accent5>
    <a:accent6>
      <a:srgbClr val="FF0000"/>
    </a:accent6>
    <a:hlink>
      <a:srgbClr val="FF3300"/>
    </a:hlink>
    <a:folHlink>
      <a:srgbClr val="7030A0"/>
    </a:folHlink>
  </a:clrScheme>
</a:themeOverride>
</file>

<file path=ppt/theme/themeOverride2.xml><?xml version="1.0" encoding="utf-8"?>
<a:themeOverride xmlns:a="http://schemas.openxmlformats.org/drawingml/2006/main">
  <a:clrScheme name="Другая 55">
    <a:dk1>
      <a:srgbClr val="000000"/>
    </a:dk1>
    <a:lt1>
      <a:srgbClr val="00B0F0"/>
    </a:lt1>
    <a:dk2>
      <a:srgbClr val="29113C"/>
    </a:dk2>
    <a:lt2>
      <a:srgbClr val="C7FBD8"/>
    </a:lt2>
    <a:accent1>
      <a:srgbClr val="A5F8C1"/>
    </a:accent1>
    <a:accent2>
      <a:srgbClr val="00B0F0"/>
    </a:accent2>
    <a:accent3>
      <a:srgbClr val="7030A0"/>
    </a:accent3>
    <a:accent4>
      <a:srgbClr val="381750"/>
    </a:accent4>
    <a:accent5>
      <a:srgbClr val="C9F0FF"/>
    </a:accent5>
    <a:accent6>
      <a:srgbClr val="FF0000"/>
    </a:accent6>
    <a:hlink>
      <a:srgbClr val="FF3300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5786</TotalTime>
  <Words>915</Words>
  <Application>Microsoft Office PowerPoint</Application>
  <PresentationFormat>Экран (4:3)</PresentationFormat>
  <Paragraphs>345</Paragraphs>
  <Slides>38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Constantia</vt:lpstr>
      <vt:lpstr>Wingdings 2</vt:lpstr>
      <vt:lpstr>Times New Roman</vt:lpstr>
      <vt:lpstr>Тема1</vt:lpstr>
      <vt:lpstr>Диаграмма Microsoft Excel</vt:lpstr>
      <vt:lpstr>Диаграмма Microsoft Office Excel</vt:lpstr>
      <vt:lpstr>Презентация PowerPoint</vt:lpstr>
      <vt:lpstr>Презентация PowerPoint</vt:lpstr>
      <vt:lpstr>Презентация PowerPoint</vt:lpstr>
      <vt:lpstr>Презентация PowerPoint</vt:lpstr>
      <vt:lpstr> Лесоустроительные работы  </vt:lpstr>
      <vt:lpstr>  Регистрация права собственности РФ, </vt:lpstr>
      <vt:lpstr>Презентация PowerPoint</vt:lpstr>
      <vt:lpstr>Презентация PowerPoint</vt:lpstr>
      <vt:lpstr>Поступило обращений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незаконных рубок  лесных насаждений за 2021-2022 г.г.</vt:lpstr>
      <vt:lpstr>Презентация PowerPoint</vt:lpstr>
      <vt:lpstr>   1. Руководителям структурных подразделений Комитета, подведомственных учреждений в соответствии с компетенцией обеспечить выполнение планируемых на 2022 год задач, в том числе: - принять все необходимые меры для достижения показателей федерального проекта «Сохранение лесов» национального проекта «Экология», разработанного в соответствии с Указом Президента Российской Федерации от 07.05.2018 № 204; - не допустить снижения уровня и качества осуществления федерального государственного лесного контроля (надзор), лесной охраны; - обеспечить воспроизводство лесов в соответствии с объемами, установленными Лесным планом Ивановской области; - принять меры по организации на территории Ивановской области необходимого количества питомников для выращивания посадочного материала; - обеспечить своевременное обнаружение и ликвидацию очагов вредных насекомых и болезней леса; - организовать выполнение противопожарных мероприятий и недопущение крупных лесных пожаров; - обеспечить поступление в плановых объемах средств, полученных от использования лесов, в федеральный и областной бюджеты; - осуществлять взаимодействие с УМВД России по Ивановской области, Ивановской межрайонной природоохранной прокуратурой с целью предотвращения нарушений лесного законодательства; 2. Подведомственным Комитету областным государственным казенным учреждениям (лесничествам): -    обеспечить исполнение лесохозяйственных регламентов лесничеств; - осуществлять взаимодействие с УМВД России по Ивановской области, Ивановской межрайонной природоохранной прокуратурой с целью предотвращения нарушений лесного законодательства; -  организовать широкое привлечение учащихся образовательных учреждений региона в работу школьных лесничеств.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«О мерах по предотвращению  незаконного оборота древесины  на территории Ивановской обрасти »</dc:title>
  <dc:creator>Kurguzov</dc:creator>
  <cp:lastModifiedBy>Юрий Сергеевич Шаганов</cp:lastModifiedBy>
  <cp:revision>613</cp:revision>
  <cp:lastPrinted>2018-03-19T11:49:40Z</cp:lastPrinted>
  <dcterms:modified xsi:type="dcterms:W3CDTF">2023-07-17T13:53:19Z</dcterms:modified>
</cp:coreProperties>
</file>